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5" d="100"/>
          <a:sy n="115" d="100"/>
        </p:scale>
        <p:origin x="37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1B0192B8-9BFF-4CC9-B77A-9D101F4DD899}" type="datetimeFigureOut">
              <a:rPr lang="ru-RU" smtClean="0"/>
              <a:t>28.02.2022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19E56D4-D67D-4001-B329-49405617B36D}" type="slidenum">
              <a:rPr lang="ru-RU" smtClean="0"/>
              <a:t>‹#›</a:t>
            </a:fld>
            <a:endParaRPr lang="ru-RU"/>
          </a:p>
        </p:txBody>
      </p:sp>
    </p:spTree>
    <p:extLst>
      <p:ext uri="{BB962C8B-B14F-4D97-AF65-F5344CB8AC3E}">
        <p14:creationId xmlns:p14="http://schemas.microsoft.com/office/powerpoint/2010/main" val="16077015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1B0192B8-9BFF-4CC9-B77A-9D101F4DD899}" type="datetimeFigureOut">
              <a:rPr lang="ru-RU" smtClean="0"/>
              <a:t>28.02.2022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19E56D4-D67D-4001-B329-49405617B36D}" type="slidenum">
              <a:rPr lang="ru-RU" smtClean="0"/>
              <a:t>‹#›</a:t>
            </a:fld>
            <a:endParaRPr lang="ru-RU"/>
          </a:p>
        </p:txBody>
      </p:sp>
    </p:spTree>
    <p:extLst>
      <p:ext uri="{BB962C8B-B14F-4D97-AF65-F5344CB8AC3E}">
        <p14:creationId xmlns:p14="http://schemas.microsoft.com/office/powerpoint/2010/main" val="15055490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1B0192B8-9BFF-4CC9-B77A-9D101F4DD899}" type="datetimeFigureOut">
              <a:rPr lang="ru-RU" smtClean="0"/>
              <a:t>28.02.2022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19E56D4-D67D-4001-B329-49405617B36D}" type="slidenum">
              <a:rPr lang="ru-RU" smtClean="0"/>
              <a:t>‹#›</a:t>
            </a:fld>
            <a:endParaRPr lang="ru-RU"/>
          </a:p>
        </p:txBody>
      </p:sp>
    </p:spTree>
    <p:extLst>
      <p:ext uri="{BB962C8B-B14F-4D97-AF65-F5344CB8AC3E}">
        <p14:creationId xmlns:p14="http://schemas.microsoft.com/office/powerpoint/2010/main" val="28548915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1B0192B8-9BFF-4CC9-B77A-9D101F4DD899}" type="datetimeFigureOut">
              <a:rPr lang="ru-RU" smtClean="0"/>
              <a:t>28.02.2022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919E56D4-D67D-4001-B329-49405617B36D}" type="slidenum">
              <a:rPr lang="ru-RU" smtClean="0"/>
              <a:t>‹#›</a:t>
            </a:fld>
            <a:endParaRPr lang="ru-RU"/>
          </a:p>
        </p:txBody>
      </p:sp>
    </p:spTree>
    <p:extLst>
      <p:ext uri="{BB962C8B-B14F-4D97-AF65-F5344CB8AC3E}">
        <p14:creationId xmlns:p14="http://schemas.microsoft.com/office/powerpoint/2010/main" val="1075326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1B0192B8-9BFF-4CC9-B77A-9D101F4DD899}" type="datetimeFigureOut">
              <a:rPr lang="ru-RU" smtClean="0"/>
              <a:t>28.02.2022</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919E56D4-D67D-4001-B329-49405617B36D}" type="slidenum">
              <a:rPr lang="ru-RU" smtClean="0"/>
              <a:t>‹#›</a:t>
            </a:fld>
            <a:endParaRPr lang="ru-RU"/>
          </a:p>
        </p:txBody>
      </p:sp>
    </p:spTree>
    <p:extLst>
      <p:ext uri="{BB962C8B-B14F-4D97-AF65-F5344CB8AC3E}">
        <p14:creationId xmlns:p14="http://schemas.microsoft.com/office/powerpoint/2010/main" val="23083185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1B0192B8-9BFF-4CC9-B77A-9D101F4DD899}" type="datetimeFigureOut">
              <a:rPr lang="ru-RU" smtClean="0"/>
              <a:t>28.02.2022</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919E56D4-D67D-4001-B329-49405617B36D}" type="slidenum">
              <a:rPr lang="ru-RU" smtClean="0"/>
              <a:t>‹#›</a:t>
            </a:fld>
            <a:endParaRPr lang="ru-RU"/>
          </a:p>
        </p:txBody>
      </p:sp>
    </p:spTree>
    <p:extLst>
      <p:ext uri="{BB962C8B-B14F-4D97-AF65-F5344CB8AC3E}">
        <p14:creationId xmlns:p14="http://schemas.microsoft.com/office/powerpoint/2010/main" val="28188242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1B0192B8-9BFF-4CC9-B77A-9D101F4DD899}" type="datetimeFigureOut">
              <a:rPr lang="ru-RU" smtClean="0"/>
              <a:t>28.02.2022</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919E56D4-D67D-4001-B329-49405617B36D}" type="slidenum">
              <a:rPr lang="ru-RU" smtClean="0"/>
              <a:t>‹#›</a:t>
            </a:fld>
            <a:endParaRPr lang="ru-RU"/>
          </a:p>
        </p:txBody>
      </p:sp>
    </p:spTree>
    <p:extLst>
      <p:ext uri="{BB962C8B-B14F-4D97-AF65-F5344CB8AC3E}">
        <p14:creationId xmlns:p14="http://schemas.microsoft.com/office/powerpoint/2010/main" val="33314831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1B0192B8-9BFF-4CC9-B77A-9D101F4DD899}" type="datetimeFigureOut">
              <a:rPr lang="ru-RU" smtClean="0"/>
              <a:t>28.02.2022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919E56D4-D67D-4001-B329-49405617B36D}" type="slidenum">
              <a:rPr lang="ru-RU" smtClean="0"/>
              <a:t>‹#›</a:t>
            </a:fld>
            <a:endParaRPr lang="ru-RU"/>
          </a:p>
        </p:txBody>
      </p:sp>
    </p:spTree>
    <p:extLst>
      <p:ext uri="{BB962C8B-B14F-4D97-AF65-F5344CB8AC3E}">
        <p14:creationId xmlns:p14="http://schemas.microsoft.com/office/powerpoint/2010/main" val="202837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1B0192B8-9BFF-4CC9-B77A-9D101F4DD899}" type="datetimeFigureOut">
              <a:rPr lang="ru-RU" smtClean="0"/>
              <a:t>28.02.2022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919E56D4-D67D-4001-B329-49405617B36D}" type="slidenum">
              <a:rPr lang="ru-RU" smtClean="0"/>
              <a:t>‹#›</a:t>
            </a:fld>
            <a:endParaRPr lang="ru-RU"/>
          </a:p>
        </p:txBody>
      </p:sp>
    </p:spTree>
    <p:extLst>
      <p:ext uri="{BB962C8B-B14F-4D97-AF65-F5344CB8AC3E}">
        <p14:creationId xmlns:p14="http://schemas.microsoft.com/office/powerpoint/2010/main" val="29349276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1B0192B8-9BFF-4CC9-B77A-9D101F4DD899}" type="datetimeFigureOut">
              <a:rPr lang="ru-RU" smtClean="0"/>
              <a:t>28.02.2022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19E56D4-D67D-4001-B329-49405617B36D}" type="slidenum">
              <a:rPr lang="ru-RU" smtClean="0"/>
              <a:t>‹#›</a:t>
            </a:fld>
            <a:endParaRPr lang="ru-RU"/>
          </a:p>
        </p:txBody>
      </p:sp>
    </p:spTree>
    <p:extLst>
      <p:ext uri="{BB962C8B-B14F-4D97-AF65-F5344CB8AC3E}">
        <p14:creationId xmlns:p14="http://schemas.microsoft.com/office/powerpoint/2010/main" val="32405531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1B0192B8-9BFF-4CC9-B77A-9D101F4DD899}" type="datetimeFigureOut">
              <a:rPr lang="ru-RU" smtClean="0"/>
              <a:t>28.02.2022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19E56D4-D67D-4001-B329-49405617B36D}" type="slidenum">
              <a:rPr lang="ru-RU" smtClean="0"/>
              <a:t>‹#›</a:t>
            </a:fld>
            <a:endParaRPr lang="ru-RU"/>
          </a:p>
        </p:txBody>
      </p:sp>
    </p:spTree>
    <p:extLst>
      <p:ext uri="{BB962C8B-B14F-4D97-AF65-F5344CB8AC3E}">
        <p14:creationId xmlns:p14="http://schemas.microsoft.com/office/powerpoint/2010/main" val="18600744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B0192B8-9BFF-4CC9-B77A-9D101F4DD899}" type="datetimeFigureOut">
              <a:rPr lang="ru-RU" smtClean="0"/>
              <a:t>28.02.2022</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19E56D4-D67D-4001-B329-49405617B36D}" type="slidenum">
              <a:rPr lang="ru-RU" smtClean="0"/>
              <a:t>‹#›</a:t>
            </a:fld>
            <a:endParaRPr lang="ru-RU"/>
          </a:p>
        </p:txBody>
      </p:sp>
    </p:spTree>
    <p:extLst>
      <p:ext uri="{BB962C8B-B14F-4D97-AF65-F5344CB8AC3E}">
        <p14:creationId xmlns:p14="http://schemas.microsoft.com/office/powerpoint/2010/main" val="105744198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login.consultant.ru/link/?req=doc&amp;base=LAW&amp;n=388568&amp;dst=512&amp;field=134&amp;date=25.02.2022" TargetMode="External"/><Relationship Id="rId2" Type="http://schemas.openxmlformats.org/officeDocument/2006/relationships/hyperlink" Target="https://login.consultant.ru/link/?req=doc&amp;base=LAW&amp;n=388568&amp;dst=377&amp;field=134&amp;date=25.02.2022" TargetMode="External"/><Relationship Id="rId1" Type="http://schemas.openxmlformats.org/officeDocument/2006/relationships/slideLayout" Target="../slideLayouts/slideLayout2.xml"/><Relationship Id="rId4" Type="http://schemas.openxmlformats.org/officeDocument/2006/relationships/hyperlink" Target="https://login.consultant.ru/link/?req=doc&amp;base=LAW&amp;n=388568&amp;dst=445&amp;field=134&amp;date=25.02.2022"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login.consultant.ru/link/?req=doc&amp;base=LAW&amp;n=398976&amp;dst=100063&amp;field=134&amp;date=25.02.2022" TargetMode="External"/><Relationship Id="rId2" Type="http://schemas.openxmlformats.org/officeDocument/2006/relationships/hyperlink" Target="https://login.consultant.ru/link/?req=doc&amp;base=LAW&amp;n=398976&amp;dst=100020&amp;field=134&amp;date=25.02.2022" TargetMode="External"/><Relationship Id="rId1" Type="http://schemas.openxmlformats.org/officeDocument/2006/relationships/slideLayout" Target="../slideLayouts/slideLayout2.xml"/><Relationship Id="rId4" Type="http://schemas.openxmlformats.org/officeDocument/2006/relationships/hyperlink" Target="https://edu.gov.ru/banners/"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normAutofit/>
          </a:bodyPr>
          <a:lstStyle/>
          <a:p>
            <a:r>
              <a:rPr lang="ru-RU" sz="4000" dirty="0" smtClean="0"/>
              <a:t>Изменения в законодательстве по официальным сайтам образовательных организаций</a:t>
            </a:r>
            <a:r>
              <a:rPr lang="en-US" sz="4000" dirty="0" smtClean="0"/>
              <a:t> </a:t>
            </a:r>
            <a:r>
              <a:rPr lang="ru-RU" sz="4000" dirty="0" smtClean="0"/>
              <a:t>в 2022 году</a:t>
            </a:r>
            <a:endParaRPr lang="ru-RU" sz="4000" dirty="0"/>
          </a:p>
        </p:txBody>
      </p:sp>
      <p:sp>
        <p:nvSpPr>
          <p:cNvPr id="3" name="Подзаголовок 2"/>
          <p:cNvSpPr>
            <a:spLocks noGrp="1"/>
          </p:cNvSpPr>
          <p:nvPr>
            <p:ph type="subTitle" idx="1"/>
          </p:nvPr>
        </p:nvSpPr>
        <p:spPr>
          <a:xfrm>
            <a:off x="7183394" y="4499963"/>
            <a:ext cx="3690551" cy="1655762"/>
          </a:xfrm>
        </p:spPr>
        <p:txBody>
          <a:bodyPr/>
          <a:lstStyle/>
          <a:p>
            <a:r>
              <a:rPr lang="ru-RU" dirty="0" smtClean="0"/>
              <a:t>Начальник отдела ИТ</a:t>
            </a:r>
            <a:br>
              <a:rPr lang="ru-RU" dirty="0" smtClean="0"/>
            </a:br>
            <a:r>
              <a:rPr lang="ru-RU" dirty="0" smtClean="0"/>
              <a:t>ЦПО Самарской области</a:t>
            </a:r>
            <a:br>
              <a:rPr lang="ru-RU" dirty="0" smtClean="0"/>
            </a:br>
            <a:r>
              <a:rPr lang="ru-RU" dirty="0" smtClean="0"/>
              <a:t>Бикбаев Д.А.</a:t>
            </a:r>
          </a:p>
          <a:p>
            <a:r>
              <a:rPr lang="ru-RU" dirty="0" smtClean="0"/>
              <a:t>28 февраля 2022 года</a:t>
            </a:r>
            <a:endParaRPr lang="ru-RU" dirty="0"/>
          </a:p>
        </p:txBody>
      </p:sp>
    </p:spTree>
    <p:extLst>
      <p:ext uri="{BB962C8B-B14F-4D97-AF65-F5344CB8AC3E}">
        <p14:creationId xmlns:p14="http://schemas.microsoft.com/office/powerpoint/2010/main" val="314110330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Изменения в законодательстве</a:t>
            </a:r>
            <a:endParaRPr lang="ru-RU" dirty="0"/>
          </a:p>
        </p:txBody>
      </p:sp>
      <p:sp>
        <p:nvSpPr>
          <p:cNvPr id="3" name="Объект 2"/>
          <p:cNvSpPr>
            <a:spLocks noGrp="1"/>
          </p:cNvSpPr>
          <p:nvPr>
            <p:ph idx="1"/>
          </p:nvPr>
        </p:nvSpPr>
        <p:spPr/>
        <p:txBody>
          <a:bodyPr>
            <a:normAutofit fontScale="92500" lnSpcReduction="20000"/>
          </a:bodyPr>
          <a:lstStyle/>
          <a:p>
            <a:r>
              <a:rPr lang="ru-RU" dirty="0" smtClean="0"/>
              <a:t>Приказ Федеральной службы по надзору в сфере образования и науки №1114 от 09.08.2021 г. «О внесении изменений в требования к структуре официального сайта образовательной организации в информационно-телекоммуникационной сети «Интернет» и формату представления информации, утвержденные приказом Федеральной службы по надзору в сфере образования и науки от 14 августа 2020 г. № 831».</a:t>
            </a:r>
          </a:p>
          <a:p>
            <a:pPr lvl="0"/>
            <a:r>
              <a:rPr lang="ru-RU" dirty="0" smtClean="0"/>
              <a:t>Постановление </a:t>
            </a:r>
            <a:r>
              <a:rPr lang="ru-RU" dirty="0"/>
              <a:t>Правительства РФ №1802 от 20.10.2021г. «Об утверждении правил размещения на официальном сайте образовательной организации в информационно-телекоммуникационной сети «Интернет» и обновления информации об образовательной организации, а также о признании утратившими силу некоторых актов и отдельных положений некоторых актов Правительства Российской Федерации». </a:t>
            </a:r>
          </a:p>
          <a:p>
            <a:endParaRPr lang="ru-RU" dirty="0"/>
          </a:p>
        </p:txBody>
      </p:sp>
    </p:spTree>
    <p:extLst>
      <p:ext uri="{BB962C8B-B14F-4D97-AF65-F5344CB8AC3E}">
        <p14:creationId xmlns:p14="http://schemas.microsoft.com/office/powerpoint/2010/main" val="79447402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3200" dirty="0" smtClean="0"/>
              <a:t>Изменения по приказу Федеральной службы по надзору в сфере образования и науки №1114 от 09.08.2021 г (действует с 1 марта)</a:t>
            </a:r>
            <a:endParaRPr lang="ru-RU" sz="3200" dirty="0"/>
          </a:p>
        </p:txBody>
      </p:sp>
      <p:graphicFrame>
        <p:nvGraphicFramePr>
          <p:cNvPr id="5" name="Объект 4"/>
          <p:cNvGraphicFramePr>
            <a:graphicFrameLocks noGrp="1"/>
          </p:cNvGraphicFramePr>
          <p:nvPr>
            <p:ph idx="1"/>
            <p:extLst>
              <p:ext uri="{D42A27DB-BD31-4B8C-83A1-F6EECF244321}">
                <p14:modId xmlns:p14="http://schemas.microsoft.com/office/powerpoint/2010/main" val="1313235324"/>
              </p:ext>
            </p:extLst>
          </p:nvPr>
        </p:nvGraphicFramePr>
        <p:xfrm>
          <a:off x="838200" y="1825625"/>
          <a:ext cx="10515600" cy="445516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20000"/>
                    </a:ext>
                  </a:extLst>
                </a:gridCol>
                <a:gridCol w="5257800">
                  <a:extLst>
                    <a:ext uri="{9D8B030D-6E8A-4147-A177-3AD203B41FA5}">
                      <a16:colId xmlns:a16="http://schemas.microsoft.com/office/drawing/2014/main" val="20001"/>
                    </a:ext>
                  </a:extLst>
                </a:gridCol>
              </a:tblGrid>
              <a:tr h="370840">
                <a:tc>
                  <a:txBody>
                    <a:bodyPr/>
                    <a:lstStyle/>
                    <a:p>
                      <a:r>
                        <a:rPr lang="ru-RU" dirty="0" smtClean="0"/>
                        <a:t>Было</a:t>
                      </a:r>
                      <a:endParaRPr lang="ru-RU" dirty="0"/>
                    </a:p>
                  </a:txBody>
                  <a:tcPr/>
                </a:tc>
                <a:tc>
                  <a:txBody>
                    <a:bodyPr/>
                    <a:lstStyle/>
                    <a:p>
                      <a:r>
                        <a:rPr lang="ru-RU" dirty="0" smtClean="0"/>
                        <a:t>Стало</a:t>
                      </a:r>
                      <a:endParaRPr lang="ru-RU" dirty="0"/>
                    </a:p>
                  </a:txBody>
                  <a:tcPr/>
                </a:tc>
                <a:extLst>
                  <a:ext uri="{0D108BD9-81ED-4DB2-BD59-A6C34878D82A}">
                    <a16:rowId xmlns:a16="http://schemas.microsoft.com/office/drawing/2014/main" val="10000"/>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200" b="0" kern="1200" dirty="0" smtClean="0">
                          <a:solidFill>
                            <a:schemeClr val="dk1"/>
                          </a:solidFill>
                          <a:effectLst/>
                          <a:latin typeface="+mn-lt"/>
                          <a:ea typeface="+mn-ea"/>
                          <a:cs typeface="+mn-cs"/>
                        </a:rPr>
                        <a:t>о местах осуществления образовательной деятельности, в том числе не указанных в приложении к лицензии (реестре лицензий) на осуществление образовательной деятельности в соответствии с </a:t>
                      </a:r>
                      <a:r>
                        <a:rPr lang="ru-RU" sz="1200" b="0" u="none" strike="noStrike" kern="1200" dirty="0" smtClean="0">
                          <a:solidFill>
                            <a:schemeClr val="dk1"/>
                          </a:solidFill>
                          <a:effectLst/>
                          <a:latin typeface="+mn-lt"/>
                          <a:ea typeface="+mn-ea"/>
                          <a:cs typeface="+mn-cs"/>
                          <a:hlinkClick r:id="rId2"/>
                        </a:rPr>
                        <a:t>частью 4 статьи 91</a:t>
                      </a:r>
                      <a:r>
                        <a:rPr lang="ru-RU" sz="1200" b="0" kern="1200" dirty="0" smtClean="0">
                          <a:solidFill>
                            <a:schemeClr val="dk1"/>
                          </a:solidFill>
                          <a:effectLst/>
                          <a:latin typeface="+mn-lt"/>
                          <a:ea typeface="+mn-ea"/>
                          <a:cs typeface="+mn-cs"/>
                        </a:rPr>
                        <a:t> Федерального закона от 29 декабря 2012 г. N 273-ФЗ "Об образовании в Российской Федерации". </a:t>
                      </a:r>
                    </a:p>
                    <a:p>
                      <a:endParaRPr lang="ru-RU" sz="12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200" b="0" kern="1200" dirty="0" smtClean="0">
                          <a:solidFill>
                            <a:schemeClr val="dk1"/>
                          </a:solidFill>
                          <a:effectLst/>
                          <a:latin typeface="+mn-lt"/>
                          <a:ea typeface="+mn-ea"/>
                          <a:cs typeface="+mn-cs"/>
                        </a:rPr>
                        <a:t>о местах осуществления образовательной деятельности, в том числе сведения об адресах мест осуществления образовательной деятельности, которые в соответствии с </a:t>
                      </a:r>
                      <a:r>
                        <a:rPr lang="ru-RU" sz="1200" b="0" u="none" strike="noStrike" kern="1200" dirty="0" smtClean="0">
                          <a:solidFill>
                            <a:schemeClr val="dk1"/>
                          </a:solidFill>
                          <a:effectLst/>
                          <a:latin typeface="+mn-lt"/>
                          <a:ea typeface="+mn-ea"/>
                          <a:cs typeface="+mn-cs"/>
                          <a:hlinkClick r:id="rId3"/>
                        </a:rPr>
                        <a:t>частью 4 статьи 91</a:t>
                      </a:r>
                      <a:r>
                        <a:rPr lang="ru-RU" sz="1200" b="0" kern="1200" dirty="0" smtClean="0">
                          <a:solidFill>
                            <a:schemeClr val="dk1"/>
                          </a:solidFill>
                          <a:effectLst/>
                          <a:latin typeface="+mn-lt"/>
                          <a:ea typeface="+mn-ea"/>
                          <a:cs typeface="+mn-cs"/>
                        </a:rPr>
                        <a:t> Федерального закона от 29 декабря 2012 г. N 273-ФЗ "Об образовании в Российской Федерации" не включаются в соответствующую запись в реестре лицензий на осуществление образовательной деятельности</a:t>
                      </a:r>
                      <a:endParaRPr lang="en-US" sz="1200" b="0" kern="1200" dirty="0" smtClean="0">
                        <a:solidFill>
                          <a:schemeClr val="dk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ru-RU" sz="1000" b="0" i="1" kern="1200" dirty="0" smtClean="0">
                          <a:solidFill>
                            <a:schemeClr val="dk1"/>
                          </a:solidFill>
                          <a:effectLst/>
                          <a:latin typeface="+mn-lt"/>
                          <a:ea typeface="+mn-ea"/>
                          <a:cs typeface="+mn-cs"/>
                        </a:rPr>
                        <a:t>за исключением мест осуществления образовательной деятельности по дополнительным профессиональным программам, основным программам профессионального обучения, мест осуществления образовательной деятельности при использовании сетевой формы реализации образовательных программ, мест проведения практики, практической подготовки обучающихся, государственной итоговой аттестации, и иные сведения, предусмотренные нормативными правовыми актами Российской Федерации </a:t>
                      </a:r>
                    </a:p>
                  </a:txBody>
                  <a:tcPr/>
                </a:tc>
                <a:extLst>
                  <a:ext uri="{0D108BD9-81ED-4DB2-BD59-A6C34878D82A}">
                    <a16:rowId xmlns:a16="http://schemas.microsoft.com/office/drawing/2014/main" val="10001"/>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200" b="0" kern="1200" dirty="0" smtClean="0">
                          <a:solidFill>
                            <a:schemeClr val="dk1"/>
                          </a:solidFill>
                          <a:effectLst/>
                          <a:latin typeface="+mn-lt"/>
                          <a:ea typeface="+mn-ea"/>
                          <a:cs typeface="+mn-cs"/>
                        </a:rPr>
                        <a:t>о методических и иных документах, разработанных образовательной организацией для обеспечения образовательного процесса, в виде электронного документа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200" b="0" kern="1200" dirty="0" smtClean="0">
                          <a:solidFill>
                            <a:schemeClr val="dk1"/>
                          </a:solidFill>
                          <a:effectLst/>
                          <a:latin typeface="+mn-lt"/>
                          <a:ea typeface="+mn-ea"/>
                          <a:cs typeface="+mn-cs"/>
                        </a:rPr>
                        <a:t>о методических и иных документах, разработанных образовательной организацией для обеспечения образовательного процесса, а также рабочей программы воспитания и календарного плана воспитательной работы, включаемых в основные образовательные программы в соответствии с </a:t>
                      </a:r>
                      <a:r>
                        <a:rPr lang="ru-RU" sz="1200" b="0" u="none" strike="noStrike" kern="1200" dirty="0" smtClean="0">
                          <a:solidFill>
                            <a:schemeClr val="dk1"/>
                          </a:solidFill>
                          <a:effectLst/>
                          <a:latin typeface="+mn-lt"/>
                          <a:ea typeface="+mn-ea"/>
                          <a:cs typeface="+mn-cs"/>
                          <a:hlinkClick r:id="rId4"/>
                        </a:rPr>
                        <a:t>частью 1 статьи 12.1</a:t>
                      </a:r>
                      <a:r>
                        <a:rPr lang="ru-RU" sz="1200" b="0" kern="1200" dirty="0" smtClean="0">
                          <a:solidFill>
                            <a:schemeClr val="dk1"/>
                          </a:solidFill>
                          <a:effectLst/>
                          <a:latin typeface="+mn-lt"/>
                          <a:ea typeface="+mn-ea"/>
                          <a:cs typeface="+mn-cs"/>
                        </a:rPr>
                        <a:t> Федерального закона от 29 декабря 2012 г. N 273-ФЗ "Об образовании в Российской Федерации", в виде электронного документа </a:t>
                      </a:r>
                    </a:p>
                  </a:txBody>
                  <a:tcPr/>
                </a:tc>
                <a:extLst>
                  <a:ext uri="{0D108BD9-81ED-4DB2-BD59-A6C34878D82A}">
                    <a16:rowId xmlns:a16="http://schemas.microsoft.com/office/drawing/2014/main" val="10002"/>
                  </a:ext>
                </a:extLst>
              </a:tr>
              <a:tr h="370840">
                <a:tc>
                  <a:txBody>
                    <a:bodyPr/>
                    <a:lstStyle/>
                    <a:p>
                      <a:r>
                        <a:rPr lang="ru-RU" sz="1200" b="0" kern="1200" dirty="0" smtClean="0">
                          <a:solidFill>
                            <a:schemeClr val="dk1"/>
                          </a:solidFill>
                          <a:effectLst/>
                          <a:latin typeface="+mn-lt"/>
                          <a:ea typeface="+mn-ea"/>
                          <a:cs typeface="+mn-cs"/>
                        </a:rPr>
                        <a:t>о численности обучающихся</a:t>
                      </a:r>
                    </a:p>
                    <a:p>
                      <a:endParaRPr lang="ru-RU" sz="1200" b="0" kern="1200" dirty="0">
                        <a:solidFill>
                          <a:schemeClr val="dk1"/>
                        </a:solidFill>
                        <a:effectLst/>
                        <a:latin typeface="+mn-lt"/>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200" b="0" kern="1200" dirty="0" smtClean="0">
                          <a:solidFill>
                            <a:schemeClr val="dk1"/>
                          </a:solidFill>
                          <a:effectLst/>
                          <a:latin typeface="+mn-lt"/>
                          <a:ea typeface="+mn-ea"/>
                          <a:cs typeface="+mn-cs"/>
                        </a:rPr>
                        <a:t>о численности обучающихся</a:t>
                      </a:r>
                    </a:p>
                    <a:p>
                      <a:pPr marL="0" marR="0" lvl="0" indent="0" algn="l" defTabSz="914400" rtl="0" eaLnBrk="1" fontAlgn="auto" latinLnBrk="0" hangingPunct="1">
                        <a:lnSpc>
                          <a:spcPct val="100000"/>
                        </a:lnSpc>
                        <a:spcBef>
                          <a:spcPts val="0"/>
                        </a:spcBef>
                        <a:spcAft>
                          <a:spcPts val="0"/>
                        </a:spcAft>
                        <a:buClrTx/>
                        <a:buSzTx/>
                        <a:buFontTx/>
                        <a:buNone/>
                        <a:tabLst/>
                        <a:defRPr/>
                      </a:pPr>
                      <a:r>
                        <a:rPr lang="ru-RU" sz="1200" b="0" kern="1200" dirty="0" smtClean="0">
                          <a:solidFill>
                            <a:schemeClr val="dk1"/>
                          </a:solidFill>
                          <a:effectLst/>
                          <a:latin typeface="+mn-lt"/>
                          <a:ea typeface="+mn-ea"/>
                          <a:cs typeface="+mn-cs"/>
                        </a:rPr>
                        <a:t>по реализуемым образовательным программам </a:t>
                      </a:r>
                    </a:p>
                    <a:p>
                      <a:endParaRPr lang="ru-RU" sz="1200" b="0" kern="1200" dirty="0">
                        <a:solidFill>
                          <a:schemeClr val="dk1"/>
                        </a:solidFill>
                        <a:effectLst/>
                        <a:latin typeface="+mn-lt"/>
                        <a:ea typeface="+mn-ea"/>
                        <a:cs typeface="+mn-cs"/>
                      </a:endParaRPr>
                    </a:p>
                  </a:txBody>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85476708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3200" dirty="0" smtClean="0"/>
              <a:t>Ключевые изменения по постановлению Правительства РФ №1802 от 20.10.2021г. (действует с 1 марта)</a:t>
            </a:r>
            <a:endParaRPr lang="ru-RU" sz="3200" dirty="0"/>
          </a:p>
        </p:txBody>
      </p:sp>
      <p:sp>
        <p:nvSpPr>
          <p:cNvPr id="3" name="Объект 2"/>
          <p:cNvSpPr>
            <a:spLocks noGrp="1"/>
          </p:cNvSpPr>
          <p:nvPr>
            <p:ph idx="1"/>
          </p:nvPr>
        </p:nvSpPr>
        <p:spPr>
          <a:xfrm>
            <a:off x="838200" y="1825625"/>
            <a:ext cx="8380615" cy="4351338"/>
          </a:xfrm>
        </p:spPr>
        <p:txBody>
          <a:bodyPr>
            <a:normAutofit fontScale="92500" lnSpcReduction="10000"/>
          </a:bodyPr>
          <a:lstStyle/>
          <a:p>
            <a:r>
              <a:rPr lang="ru-RU" sz="1400" dirty="0" smtClean="0"/>
              <a:t>Все документы подписываются </a:t>
            </a:r>
            <a:r>
              <a:rPr lang="ru-RU" sz="1400" b="1" dirty="0" smtClean="0"/>
              <a:t>простой</a:t>
            </a:r>
            <a:r>
              <a:rPr lang="ru-RU" sz="1400" dirty="0" smtClean="0"/>
              <a:t> электронной подписью</a:t>
            </a:r>
          </a:p>
          <a:p>
            <a:r>
              <a:rPr lang="ru-RU" sz="1400" dirty="0"/>
              <a:t>Государственные и муниципальные общеобразовательные организации при размещении информации об условиях питания обучающихся по образовательным программам начального общего образования размещают в том числе меню ежедневного горячего питания, информацию о наличии диетического меню в образовательной организации, перечни юридических лиц и индивидуальных предпринимателей, оказывающих услуги по организации питания в общеобразовательных организациях, перечни юридических лиц и индивидуальных предпринимателей, поставляющих (реализующих) пищевые продукты и продовольственное сырье в общеобразовательные организации, формы обратной связи для родителей обучающихся и ответы на вопросы родителей по питанию. </a:t>
            </a:r>
            <a:endParaRPr lang="ru-RU" sz="1400" dirty="0" smtClean="0"/>
          </a:p>
          <a:p>
            <a:r>
              <a:rPr lang="ru-RU" sz="1400" dirty="0"/>
              <a:t>Образовательная организация обновляет сведения, указанные в </a:t>
            </a:r>
            <a:r>
              <a:rPr lang="ru-RU" sz="1400" dirty="0">
                <a:hlinkClick r:id="rId2"/>
              </a:rPr>
              <a:t>пунктах 3</a:t>
            </a:r>
            <a:r>
              <a:rPr lang="ru-RU" sz="1400" dirty="0"/>
              <a:t> - </a:t>
            </a:r>
            <a:r>
              <a:rPr lang="ru-RU" sz="1400" dirty="0">
                <a:hlinkClick r:id="rId3"/>
              </a:rPr>
              <a:t>15</a:t>
            </a:r>
            <a:r>
              <a:rPr lang="ru-RU" sz="1400" dirty="0"/>
              <a:t> настоящих Правил, не позднее 10 рабочих дней со дня их создания, получения или внесения в них соответствующих изменений. </a:t>
            </a:r>
          </a:p>
          <a:p>
            <a:r>
              <a:rPr lang="ru-RU" sz="1400" dirty="0"/>
              <a:t>Пользователю официального сайта предоставляется наглядная информация о структуре официального сайта, включающая в себя ссылку на официальные сайты Министерства науки и высшего образования Российской Федерации и Министерства просвещения Российской Федерации в сети "Интернет". </a:t>
            </a:r>
            <a:endParaRPr lang="ru-RU" sz="1400" dirty="0" smtClean="0"/>
          </a:p>
          <a:p>
            <a:pPr marL="0" indent="0">
              <a:buNone/>
            </a:pPr>
            <a:r>
              <a:rPr lang="en-US" sz="1400" dirty="0">
                <a:hlinkClick r:id="rId4"/>
              </a:rPr>
              <a:t>https://edu.gov.ru/banners</a:t>
            </a:r>
            <a:r>
              <a:rPr lang="en-US" sz="1400" dirty="0" smtClean="0">
                <a:hlinkClick r:id="rId4"/>
              </a:rPr>
              <a:t>/</a:t>
            </a:r>
            <a:endParaRPr lang="ru-RU" sz="1400" dirty="0" smtClean="0"/>
          </a:p>
          <a:p>
            <a:pPr marL="0" indent="0">
              <a:buNone/>
            </a:pPr>
            <a:r>
              <a:rPr lang="en-US" sz="1400" dirty="0"/>
              <a:t>https://minobrnauki.gov.ru/press-center/corp_identity/</a:t>
            </a:r>
            <a:endParaRPr lang="ru-RU" sz="1400" dirty="0" smtClean="0"/>
          </a:p>
          <a:p>
            <a:r>
              <a:rPr lang="ru-RU" sz="1400" dirty="0"/>
              <a:t>Технологические и программные средства, которые используются для функционирования официального сайта, должны обеспечивать: </a:t>
            </a:r>
          </a:p>
          <a:p>
            <a:pPr marL="457200" lvl="1" indent="0">
              <a:buNone/>
            </a:pPr>
            <a:r>
              <a:rPr lang="ru-RU" sz="1400" dirty="0"/>
              <a:t>б) защиту информации от уничтожения, модификации и блокирования доступа к ней, а также иных неправомерных действий в отношении нее; </a:t>
            </a:r>
          </a:p>
          <a:p>
            <a:pPr marL="457200" lvl="1" indent="0">
              <a:buNone/>
            </a:pPr>
            <a:r>
              <a:rPr lang="ru-RU" sz="1400" dirty="0"/>
              <a:t>в) возможность копирования информации на резервный носитель, обеспечивающий ее восстановление. </a:t>
            </a:r>
          </a:p>
          <a:p>
            <a:endParaRPr lang="ru-RU" sz="1800" dirty="0"/>
          </a:p>
          <a:p>
            <a:endParaRPr lang="ru-RU" sz="1800" dirty="0"/>
          </a:p>
          <a:p>
            <a:endParaRPr lang="ru-RU" dirty="0"/>
          </a:p>
        </p:txBody>
      </p:sp>
      <p:sp>
        <p:nvSpPr>
          <p:cNvPr id="4" name="TextBox 3"/>
          <p:cNvSpPr txBox="1"/>
          <p:nvPr/>
        </p:nvSpPr>
        <p:spPr>
          <a:xfrm>
            <a:off x="9218815" y="1825625"/>
            <a:ext cx="2452254" cy="3970318"/>
          </a:xfrm>
          <a:prstGeom prst="rect">
            <a:avLst/>
          </a:prstGeom>
          <a:noFill/>
        </p:spPr>
        <p:txBody>
          <a:bodyPr wrap="square" rtlCol="0">
            <a:spAutoFit/>
          </a:bodyPr>
          <a:lstStyle/>
          <a:p>
            <a:r>
              <a:rPr lang="ru-RU" sz="1400" b="1" dirty="0" smtClean="0"/>
              <a:t>Региональные требования по питанию</a:t>
            </a:r>
            <a:endParaRPr lang="en-US" sz="1400" b="1" dirty="0" smtClean="0"/>
          </a:p>
          <a:p>
            <a:pPr marL="285750" indent="-285750">
              <a:buFont typeface="Arial" panose="020B0604020202020204" pitchFamily="34" charset="0"/>
              <a:buChar char="•"/>
            </a:pPr>
            <a:r>
              <a:rPr lang="ru-RU" sz="1400" dirty="0" smtClean="0"/>
              <a:t>Горячая </a:t>
            </a:r>
            <a:r>
              <a:rPr lang="ru-RU" sz="1400" dirty="0"/>
              <a:t>линия</a:t>
            </a:r>
          </a:p>
          <a:p>
            <a:pPr marL="285750" indent="-285750">
              <a:buFont typeface="Arial" panose="020B0604020202020204" pitchFamily="34" charset="0"/>
              <a:buChar char="•"/>
            </a:pPr>
            <a:r>
              <a:rPr lang="ru-RU" sz="1400" dirty="0"/>
              <a:t>Меню</a:t>
            </a:r>
          </a:p>
          <a:p>
            <a:pPr marL="285750" indent="-285750">
              <a:buFont typeface="Arial" panose="020B0604020202020204" pitchFamily="34" charset="0"/>
              <a:buChar char="•"/>
            </a:pPr>
            <a:r>
              <a:rPr lang="ru-RU" sz="1400" dirty="0"/>
              <a:t>Ответственные за организацию питания обучающихся</a:t>
            </a:r>
          </a:p>
          <a:p>
            <a:pPr marL="285750" indent="-285750">
              <a:buFont typeface="Arial" panose="020B0604020202020204" pitchFamily="34" charset="0"/>
              <a:buChar char="•"/>
            </a:pPr>
            <a:r>
              <a:rPr lang="ru-RU" sz="1400" dirty="0"/>
              <a:t>График посещения столовой</a:t>
            </a:r>
          </a:p>
          <a:p>
            <a:pPr marL="285750" indent="-285750">
              <a:buFont typeface="Arial" panose="020B0604020202020204" pitchFamily="34" charset="0"/>
              <a:buChar char="•"/>
            </a:pPr>
            <a:r>
              <a:rPr lang="ru-RU" sz="1400" dirty="0"/>
              <a:t>Организация, обеспечивающая питанием обучающихся</a:t>
            </a:r>
          </a:p>
          <a:p>
            <a:pPr marL="285750" indent="-285750">
              <a:buFont typeface="Arial" panose="020B0604020202020204" pitchFamily="34" charset="0"/>
              <a:buChar char="•"/>
            </a:pPr>
            <a:r>
              <a:rPr lang="ru-RU" sz="1400" dirty="0"/>
              <a:t>Нормативные правовые акты организации питания</a:t>
            </a:r>
          </a:p>
          <a:p>
            <a:pPr marL="285750" indent="-285750">
              <a:buFont typeface="Arial" panose="020B0604020202020204" pitchFamily="34" charset="0"/>
              <a:buChar char="•"/>
            </a:pPr>
            <a:r>
              <a:rPr lang="ru-RU" sz="1400" dirty="0"/>
              <a:t>Организация питания: вопросы и ответы</a:t>
            </a:r>
          </a:p>
          <a:p>
            <a:pPr marL="285750" indent="-285750">
              <a:buFont typeface="Arial" panose="020B0604020202020204" pitchFamily="34" charset="0"/>
              <a:buChar char="•"/>
            </a:pPr>
            <a:r>
              <a:rPr lang="ru-RU" sz="1400" dirty="0"/>
              <a:t>Здоровое питание</a:t>
            </a:r>
          </a:p>
        </p:txBody>
      </p:sp>
    </p:spTree>
    <p:extLst>
      <p:ext uri="{BB962C8B-B14F-4D97-AF65-F5344CB8AC3E}">
        <p14:creationId xmlns:p14="http://schemas.microsoft.com/office/powerpoint/2010/main" val="47478116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Проверка в 2022 году</a:t>
            </a:r>
            <a:endParaRPr lang="ru-RU" dirty="0"/>
          </a:p>
        </p:txBody>
      </p:sp>
      <p:sp>
        <p:nvSpPr>
          <p:cNvPr id="3" name="Объект 2"/>
          <p:cNvSpPr>
            <a:spLocks noGrp="1"/>
          </p:cNvSpPr>
          <p:nvPr>
            <p:ph idx="1"/>
          </p:nvPr>
        </p:nvSpPr>
        <p:spPr/>
        <p:txBody>
          <a:bodyPr/>
          <a:lstStyle/>
          <a:p>
            <a:r>
              <a:rPr lang="ru-RU" dirty="0" smtClean="0"/>
              <a:t>Начало проверки 10 апреля 2022 года</a:t>
            </a:r>
            <a:endParaRPr lang="en-US" dirty="0" smtClean="0"/>
          </a:p>
          <a:p>
            <a:r>
              <a:rPr lang="ru-RU" dirty="0" smtClean="0"/>
              <a:t>Проверка будут окончена 10 июля 2022 года</a:t>
            </a:r>
          </a:p>
          <a:p>
            <a:r>
              <a:rPr lang="ru-RU" dirty="0" smtClean="0"/>
              <a:t>Обновить  (при необходимости) данные о сайтах в системе мониторинга образования </a:t>
            </a:r>
            <a:r>
              <a:rPr lang="en-US" dirty="0" smtClean="0"/>
              <a:t>https://mon.cposo.ru/</a:t>
            </a:r>
            <a:endParaRPr lang="ru-RU" dirty="0"/>
          </a:p>
        </p:txBody>
      </p:sp>
    </p:spTree>
    <p:extLst>
      <p:ext uri="{BB962C8B-B14F-4D97-AF65-F5344CB8AC3E}">
        <p14:creationId xmlns:p14="http://schemas.microsoft.com/office/powerpoint/2010/main" val="4142055597"/>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206</TotalTime>
  <Words>699</Words>
  <Application>Microsoft Office PowerPoint</Application>
  <PresentationFormat>Широкоэкранный</PresentationFormat>
  <Paragraphs>41</Paragraphs>
  <Slides>5</Slides>
  <Notes>0</Notes>
  <HiddenSlides>0</HiddenSlides>
  <MMClips>0</MMClips>
  <ScaleCrop>false</ScaleCrop>
  <HeadingPairs>
    <vt:vector size="6" baseType="variant">
      <vt:variant>
        <vt:lpstr>Использованные шрифты</vt:lpstr>
      </vt:variant>
      <vt:variant>
        <vt:i4>3</vt:i4>
      </vt:variant>
      <vt:variant>
        <vt:lpstr>Тема</vt:lpstr>
      </vt:variant>
      <vt:variant>
        <vt:i4>1</vt:i4>
      </vt:variant>
      <vt:variant>
        <vt:lpstr>Заголовки слайдов</vt:lpstr>
      </vt:variant>
      <vt:variant>
        <vt:i4>5</vt:i4>
      </vt:variant>
    </vt:vector>
  </HeadingPairs>
  <TitlesOfParts>
    <vt:vector size="9" baseType="lpstr">
      <vt:lpstr>Arial</vt:lpstr>
      <vt:lpstr>Calibri</vt:lpstr>
      <vt:lpstr>Calibri Light</vt:lpstr>
      <vt:lpstr>Тема Office</vt:lpstr>
      <vt:lpstr>Изменения в законодательстве по официальным сайтам образовательных организаций в 2022 году</vt:lpstr>
      <vt:lpstr>Изменения в законодательстве</vt:lpstr>
      <vt:lpstr>Изменения по приказу Федеральной службы по надзору в сфере образования и науки №1114 от 09.08.2021 г (действует с 1 марта)</vt:lpstr>
      <vt:lpstr>Ключевые изменения по постановлению Правительства РФ №1802 от 20.10.2021г. (действует с 1 марта)</vt:lpstr>
      <vt:lpstr>Проверка в 2022 году</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Изменения в законодательстве по официальным сайтам образовательных организаций в 2022 году</dc:title>
  <dc:creator>Дмитрий Бикбаев</dc:creator>
  <cp:lastModifiedBy>Дмитрий Бикбаев</cp:lastModifiedBy>
  <cp:revision>10</cp:revision>
  <dcterms:created xsi:type="dcterms:W3CDTF">2022-02-25T14:24:34Z</dcterms:created>
  <dcterms:modified xsi:type="dcterms:W3CDTF">2022-02-28T08:33:07Z</dcterms:modified>
</cp:coreProperties>
</file>